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50"/>
  </p:notesMasterIdLst>
  <p:handoutMasterIdLst>
    <p:handoutMasterId r:id="rId51"/>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50" r:id="rId28"/>
    <p:sldId id="447" r:id="rId29"/>
    <p:sldId id="446" r:id="rId30"/>
    <p:sldId id="396" r:id="rId31"/>
    <p:sldId id="434" r:id="rId32"/>
    <p:sldId id="391" r:id="rId33"/>
    <p:sldId id="394" r:id="rId34"/>
    <p:sldId id="393" r:id="rId35"/>
    <p:sldId id="435" r:id="rId36"/>
    <p:sldId id="436" r:id="rId37"/>
    <p:sldId id="403" r:id="rId38"/>
    <p:sldId id="405" r:id="rId39"/>
    <p:sldId id="449" r:id="rId40"/>
    <p:sldId id="404" r:id="rId41"/>
    <p:sldId id="427" r:id="rId42"/>
    <p:sldId id="432" r:id="rId43"/>
    <p:sldId id="441" r:id="rId44"/>
    <p:sldId id="442" r:id="rId45"/>
    <p:sldId id="445" r:id="rId46"/>
    <p:sldId id="443" r:id="rId47"/>
    <p:sldId id="444" r:id="rId48"/>
    <p:sldId id="401" r:id="rId49"/>
  </p:sldIdLst>
  <p:sldSz cx="24384000" cy="13716000"/>
  <p:notesSz cx="6858000" cy="9144000"/>
  <p:embeddedFontLst>
    <p:embeddedFont>
      <p:font typeface="Entypo" pitchFamily="50" charset="0"/>
      <p:regular r:id="rId52"/>
    </p:embeddedFont>
    <p:embeddedFont>
      <p:font typeface="Veneer extras" panose="02000806000000000000" pitchFamily="50" charset="0"/>
      <p:regular r:id="rId53"/>
      <p:italic r:id="rId54"/>
    </p:embeddedFont>
    <p:embeddedFont>
      <p:font typeface="Daniel Black" charset="0"/>
      <p:bold r:id="rId55"/>
    </p:embeddedFont>
    <p:embeddedFont>
      <p:font typeface="Veneer extras" panose="02000806000000000000" pitchFamily="50" charset="0"/>
      <p:regular r:id="rId53"/>
      <p:italic r:id="rId54"/>
    </p:embeddedFont>
    <p:embeddedFont>
      <p:font typeface="Adhesive Nr. Seven Banners" pitchFamily="2" charset="0"/>
      <p:regular r:id="rId56"/>
    </p:embeddedFont>
    <p:embeddedFont>
      <p:font typeface="Roboto" panose="020B0604020202020204" charset="0"/>
      <p:regular r:id="rId57"/>
    </p:embeddedFont>
    <p:embeddedFont>
      <p:font typeface="Web Symbols" pitchFamily="50" charset="0"/>
      <p:regular r:id="rId58"/>
    </p:embeddedFont>
    <p:embeddedFont>
      <p:font typeface="Heavyweight" panose="020B0604020202020204"/>
      <p:regular r:id="rId59"/>
    </p:embeddedFont>
    <p:embeddedFont>
      <p:font typeface="Nevis" panose="020B0604020202020204" charset="0"/>
      <p:bold r:id="rId60"/>
    </p:embeddedFont>
    <p:embeddedFont>
      <p:font typeface="Consolas" panose="020B0609020204030204" pitchFamily="49" charset="0"/>
      <p:regular r:id="rId61"/>
      <p:bold r:id="rId62"/>
      <p:italic r:id="rId63"/>
      <p:boldItalic r:id="rId64"/>
    </p:embeddedFont>
    <p:embeddedFont>
      <p:font typeface="Cambria Math" panose="02040503050406030204" pitchFamily="18" charset="0"/>
      <p:regular r:id="rId65"/>
    </p:embeddedFont>
    <p:embeddedFont>
      <p:font typeface="nevis Bold" panose="020B0604020202020204" charset="0"/>
      <p:bold r:id="rId66"/>
    </p:embeddedFont>
    <p:embeddedFont>
      <p:font typeface="Calibri" panose="020F0502020204030204" pitchFamily="34" charset="0"/>
      <p:regular r:id="rId67"/>
      <p:bold r:id="rId68"/>
      <p:italic r:id="rId69"/>
      <p:boldItalic r:id="rId70"/>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7" autoAdjust="0"/>
    <p:restoredTop sz="79862" autoAdjust="0"/>
  </p:normalViewPr>
  <p:slideViewPr>
    <p:cSldViewPr showGuides="1">
      <p:cViewPr varScale="1">
        <p:scale>
          <a:sx n="47" d="100"/>
          <a:sy n="47" d="100"/>
        </p:scale>
        <p:origin x="1146" y="-36"/>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3175792"/>
        <c:axId val="32317892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3175792"/>
        <c:scaling>
          <c:orientation val="minMax"/>
        </c:scaling>
        <c:delete val="1"/>
        <c:axPos val="b"/>
        <c:numFmt formatCode="General" sourceLinked="0"/>
        <c:majorTickMark val="in"/>
        <c:minorTickMark val="none"/>
        <c:tickLblPos val="nextTo"/>
        <c:crossAx val="323178928"/>
        <c:crosses val="autoZero"/>
        <c:auto val="1"/>
        <c:lblAlgn val="ctr"/>
        <c:lblOffset val="100"/>
        <c:tickLblSkip val="1"/>
        <c:tickMarkSkip val="1"/>
        <c:noMultiLvlLbl val="0"/>
      </c:catAx>
      <c:valAx>
        <c:axId val="32317892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317579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25323336"/>
        <c:axId val="32532372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5323336"/>
        <c:scaling>
          <c:orientation val="minMax"/>
        </c:scaling>
        <c:delete val="1"/>
        <c:axPos val="b"/>
        <c:numFmt formatCode="General" sourceLinked="0"/>
        <c:majorTickMark val="out"/>
        <c:minorTickMark val="none"/>
        <c:tickLblPos val="nextTo"/>
        <c:crossAx val="325323728"/>
        <c:crosses val="autoZero"/>
        <c:auto val="1"/>
        <c:lblAlgn val="ctr"/>
        <c:lblOffset val="100"/>
        <c:noMultiLvlLbl val="0"/>
      </c:catAx>
      <c:valAx>
        <c:axId val="32532372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333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25324904"/>
        <c:axId val="32532568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5324904"/>
        <c:scaling>
          <c:orientation val="minMax"/>
        </c:scaling>
        <c:delete val="1"/>
        <c:axPos val="b"/>
        <c:numFmt formatCode="General" sourceLinked="0"/>
        <c:majorTickMark val="out"/>
        <c:minorTickMark val="none"/>
        <c:tickLblPos val="nextTo"/>
        <c:crossAx val="325325688"/>
        <c:crosses val="autoZero"/>
        <c:auto val="1"/>
        <c:lblAlgn val="ctr"/>
        <c:lblOffset val="100"/>
        <c:noMultiLvlLbl val="0"/>
      </c:catAx>
      <c:valAx>
        <c:axId val="32532568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490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25326472"/>
        <c:axId val="32317422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25326472"/>
        <c:scaling>
          <c:orientation val="minMax"/>
        </c:scaling>
        <c:delete val="0"/>
        <c:axPos val="b"/>
        <c:numFmt formatCode="General" sourceLinked="0"/>
        <c:majorTickMark val="out"/>
        <c:minorTickMark val="none"/>
        <c:tickLblPos val="none"/>
        <c:crossAx val="323174224"/>
        <c:crosses val="autoZero"/>
        <c:auto val="1"/>
        <c:lblAlgn val="ctr"/>
        <c:lblOffset val="100"/>
        <c:noMultiLvlLbl val="0"/>
      </c:catAx>
      <c:valAx>
        <c:axId val="32317422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647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411040704"/>
        <c:axId val="41103835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411040704"/>
        <c:scaling>
          <c:orientation val="minMax"/>
        </c:scaling>
        <c:delete val="0"/>
        <c:axPos val="b"/>
        <c:numFmt formatCode="General" sourceLinked="0"/>
        <c:majorTickMark val="out"/>
        <c:minorTickMark val="none"/>
        <c:tickLblPos val="none"/>
        <c:crossAx val="411038352"/>
        <c:crosses val="autoZero"/>
        <c:auto val="1"/>
        <c:lblAlgn val="ctr"/>
        <c:lblOffset val="100"/>
        <c:noMultiLvlLbl val="0"/>
      </c:catAx>
      <c:valAx>
        <c:axId val="41103835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1104070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Rum</c:v>
                </c:pt>
              </c:strCache>
            </c:strRef>
          </c:tx>
          <c:spPr>
            <a:solidFill>
              <a:schemeClr val="accent2"/>
            </a:solidFill>
          </c:spPr>
          <c:invertIfNegative val="0"/>
          <c:val>
            <c:numRef>
              <c:f>Sheet1!$B$2:$B$5</c:f>
              <c:numCache>
                <c:formatCode>General</c:formatCode>
                <c:ptCount val="4"/>
                <c:pt idx="0">
                  <c:v>7</c:v>
                </c:pt>
                <c:pt idx="1">
                  <c:v>10</c:v>
                </c:pt>
                <c:pt idx="2">
                  <c:v>9</c:v>
                </c:pt>
                <c:pt idx="3">
                  <c:v>11</c:v>
                </c:pt>
              </c:numCache>
            </c:numRef>
          </c:val>
        </c:ser>
        <c:ser>
          <c:idx val="2"/>
          <c:order val="2"/>
          <c:tx>
            <c:strRef>
              <c:f>Sheet1!$C$1</c:f>
              <c:strCache>
                <c:ptCount val="1"/>
                <c:pt idx="0">
                  <c:v>Synthetic</c:v>
                </c:pt>
              </c:strCache>
            </c:strRef>
          </c:tx>
          <c:invertIfNegative val="0"/>
          <c:val>
            <c:numRef>
              <c:f>Sheet1!$C$2:$C$5</c:f>
              <c:numCache>
                <c:formatCode>General</c:formatCode>
                <c:ptCount val="4"/>
                <c:pt idx="0">
                  <c:v>4</c:v>
                </c:pt>
                <c:pt idx="1">
                  <c:v>3</c:v>
                </c:pt>
                <c:pt idx="2">
                  <c:v>3</c:v>
                </c:pt>
                <c:pt idx="3">
                  <c:v>5</c:v>
                </c:pt>
              </c:numCache>
            </c:numRef>
          </c:val>
        </c:ser>
        <c:dLbls>
          <c:showLegendKey val="0"/>
          <c:showVal val="0"/>
          <c:showCatName val="0"/>
          <c:showSerName val="0"/>
          <c:showPercent val="0"/>
          <c:showBubbleSize val="0"/>
        </c:dLbls>
        <c:gapWidth val="150"/>
        <c:axId val="411039920"/>
        <c:axId val="41103796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Sheet1!$A$2:$A$5</c15:sqref>
                        </c15:formulaRef>
                      </c:ext>
                    </c:extLst>
                    <c:numCache>
                      <c:formatCode>General</c:formatCode>
                      <c:ptCount val="4"/>
                      <c:pt idx="0">
                        <c:v>0</c:v>
                      </c:pt>
                      <c:pt idx="1">
                        <c:v>0</c:v>
                      </c:pt>
                      <c:pt idx="2">
                        <c:v>0</c:v>
                      </c:pt>
                      <c:pt idx="3">
                        <c:v>0</c:v>
                      </c:pt>
                    </c:numCache>
                  </c:numRef>
                </c:val>
              </c15:ser>
            </c15:filteredBarSeries>
          </c:ext>
        </c:extLst>
      </c:barChart>
      <c:catAx>
        <c:axId val="411039920"/>
        <c:scaling>
          <c:orientation val="minMax"/>
        </c:scaling>
        <c:delete val="1"/>
        <c:axPos val="b"/>
        <c:numFmt formatCode="General" sourceLinked="0"/>
        <c:majorTickMark val="out"/>
        <c:minorTickMark val="none"/>
        <c:tickLblPos val="nextTo"/>
        <c:crossAx val="411037960"/>
        <c:crosses val="autoZero"/>
        <c:auto val="1"/>
        <c:lblAlgn val="ctr"/>
        <c:lblOffset val="100"/>
        <c:noMultiLvlLbl val="0"/>
      </c:catAx>
      <c:valAx>
        <c:axId val="41103796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411039920"/>
        <c:crosses val="autoZero"/>
        <c:crossBetween val="between"/>
      </c:valAx>
      <c:spPr>
        <a:effectLst/>
      </c:spPr>
    </c:plotArea>
    <c:legend>
      <c:legendPos val="r"/>
      <c:layout>
        <c:manualLayout>
          <c:xMode val="edge"/>
          <c:yMode val="edge"/>
          <c:x val="0.87307470424696065"/>
          <c:y val="3.7333432494491905E-2"/>
          <c:w val="0.12692529575303918"/>
          <c:h val="0.14138968166169311"/>
        </c:manualLayout>
      </c:layout>
      <c:overlay val="0"/>
      <c:txPr>
        <a:bodyPr/>
        <a:lstStyle/>
        <a:p>
          <a:pPr>
            <a:defRPr sz="3600">
              <a:latin typeface="nevis Bold" panose="020008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3178536"/>
        <c:axId val="32318088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3178536"/>
        <c:scaling>
          <c:orientation val="minMax"/>
        </c:scaling>
        <c:delete val="1"/>
        <c:axPos val="b"/>
        <c:numFmt formatCode="General" sourceLinked="0"/>
        <c:majorTickMark val="in"/>
        <c:minorTickMark val="none"/>
        <c:tickLblPos val="nextTo"/>
        <c:crossAx val="323180888"/>
        <c:crosses val="autoZero"/>
        <c:auto val="1"/>
        <c:lblAlgn val="ctr"/>
        <c:lblOffset val="100"/>
        <c:tickLblSkip val="1"/>
        <c:tickMarkSkip val="1"/>
        <c:noMultiLvlLbl val="0"/>
      </c:catAx>
      <c:valAx>
        <c:axId val="32318088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317853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3175400"/>
        <c:axId val="32317814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3175400"/>
        <c:scaling>
          <c:orientation val="minMax"/>
        </c:scaling>
        <c:delete val="1"/>
        <c:axPos val="b"/>
        <c:numFmt formatCode="General" sourceLinked="0"/>
        <c:majorTickMark val="in"/>
        <c:minorTickMark val="none"/>
        <c:tickLblPos val="nextTo"/>
        <c:crossAx val="323178144"/>
        <c:crosses val="autoZero"/>
        <c:auto val="1"/>
        <c:lblAlgn val="ctr"/>
        <c:lblOffset val="100"/>
        <c:tickLblSkip val="1"/>
        <c:tickMarkSkip val="1"/>
        <c:noMultiLvlLbl val="0"/>
      </c:catAx>
      <c:valAx>
        <c:axId val="32317814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317540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3177360"/>
        <c:axId val="32318049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3177360"/>
        <c:scaling>
          <c:orientation val="minMax"/>
        </c:scaling>
        <c:delete val="1"/>
        <c:axPos val="b"/>
        <c:numFmt formatCode="General" sourceLinked="0"/>
        <c:majorTickMark val="in"/>
        <c:minorTickMark val="none"/>
        <c:tickLblPos val="nextTo"/>
        <c:crossAx val="323180496"/>
        <c:crosses val="autoZero"/>
        <c:auto val="1"/>
        <c:lblAlgn val="ctr"/>
        <c:lblOffset val="100"/>
        <c:tickLblSkip val="1"/>
        <c:tickMarkSkip val="1"/>
        <c:noMultiLvlLbl val="0"/>
      </c:catAx>
      <c:valAx>
        <c:axId val="32318049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317736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3176576"/>
        <c:axId val="32317696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3176576"/>
        <c:scaling>
          <c:orientation val="minMax"/>
        </c:scaling>
        <c:delete val="1"/>
        <c:axPos val="b"/>
        <c:numFmt formatCode="General" sourceLinked="0"/>
        <c:majorTickMark val="in"/>
        <c:minorTickMark val="none"/>
        <c:tickLblPos val="nextTo"/>
        <c:crossAx val="323176968"/>
        <c:crosses val="autoZero"/>
        <c:auto val="1"/>
        <c:lblAlgn val="ctr"/>
        <c:lblOffset val="100"/>
        <c:tickLblSkip val="1"/>
        <c:tickMarkSkip val="1"/>
        <c:noMultiLvlLbl val="0"/>
      </c:catAx>
      <c:valAx>
        <c:axId val="32317696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3176576"/>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25328432"/>
        <c:axId val="32532882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25328432"/>
        <c:scaling>
          <c:orientation val="minMax"/>
        </c:scaling>
        <c:delete val="1"/>
        <c:axPos val="b"/>
        <c:numFmt formatCode="General" sourceLinked="0"/>
        <c:majorTickMark val="in"/>
        <c:minorTickMark val="none"/>
        <c:tickLblPos val="nextTo"/>
        <c:crossAx val="325328824"/>
        <c:crosses val="autoZero"/>
        <c:auto val="1"/>
        <c:lblAlgn val="ctr"/>
        <c:lblOffset val="100"/>
        <c:tickLblSkip val="1"/>
        <c:tickMarkSkip val="1"/>
        <c:noMultiLvlLbl val="0"/>
      </c:catAx>
      <c:valAx>
        <c:axId val="32532882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843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25329608"/>
        <c:axId val="32532451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5329608"/>
        <c:scaling>
          <c:orientation val="minMax"/>
        </c:scaling>
        <c:delete val="1"/>
        <c:axPos val="b"/>
        <c:numFmt formatCode="General" sourceLinked="0"/>
        <c:majorTickMark val="out"/>
        <c:minorTickMark val="none"/>
        <c:tickLblPos val="nextTo"/>
        <c:crossAx val="325324512"/>
        <c:crosses val="autoZero"/>
        <c:auto val="1"/>
        <c:lblAlgn val="ctr"/>
        <c:lblOffset val="100"/>
        <c:noMultiLvlLbl val="0"/>
      </c:catAx>
      <c:valAx>
        <c:axId val="32532451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960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25327648"/>
        <c:axId val="32532529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5327648"/>
        <c:scaling>
          <c:orientation val="minMax"/>
        </c:scaling>
        <c:delete val="1"/>
        <c:axPos val="b"/>
        <c:numFmt formatCode="General" sourceLinked="0"/>
        <c:majorTickMark val="out"/>
        <c:minorTickMark val="none"/>
        <c:tickLblPos val="nextTo"/>
        <c:crossAx val="325325296"/>
        <c:crosses val="autoZero"/>
        <c:auto val="1"/>
        <c:lblAlgn val="ctr"/>
        <c:lblOffset val="100"/>
        <c:noMultiLvlLbl val="0"/>
      </c:catAx>
      <c:valAx>
        <c:axId val="32532529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764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25327256"/>
        <c:axId val="32532921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25327256"/>
        <c:scaling>
          <c:orientation val="minMax"/>
        </c:scaling>
        <c:delete val="1"/>
        <c:axPos val="b"/>
        <c:numFmt formatCode="General" sourceLinked="0"/>
        <c:majorTickMark val="out"/>
        <c:minorTickMark val="none"/>
        <c:tickLblPos val="nextTo"/>
        <c:crossAx val="325329216"/>
        <c:crosses val="autoZero"/>
        <c:auto val="1"/>
        <c:lblAlgn val="ctr"/>
        <c:lblOffset val="100"/>
        <c:noMultiLvlLbl val="0"/>
      </c:catAx>
      <c:valAx>
        <c:axId val="32532921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2532725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8/6/2015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8/6/2015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 in link.html in Chrome</a:t>
            </a:r>
          </a:p>
          <a:p>
            <a:pPr marL="0" indent="0">
              <a:buFontTx/>
              <a:buNone/>
            </a:pPr>
            <a:r>
              <a:rPr lang="en-US" baseline="0" dirty="0" smtClean="0"/>
              <a:t>VS Solution</a:t>
            </a:r>
          </a:p>
          <a:p>
            <a:pPr marL="0" indent="0">
              <a:buFontTx/>
              <a:buNone/>
            </a:pPr>
            <a:r>
              <a:rPr lang="en-US" baseline="0" dirty="0" smtClean="0"/>
              <a:t>CMD Line</a:t>
            </a:r>
          </a:p>
          <a:p>
            <a:pPr marL="0" indent="0">
              <a:buFontTx/>
              <a:buNone/>
            </a:pPr>
            <a:r>
              <a:rPr lang="en-US" baseline="0" dirty="0" err="1" smtClean="0"/>
              <a:t>ZoomIt</a:t>
            </a:r>
            <a:endParaRPr lang="en-US" baseline="0"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SpeedIndex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smtClean="0"/>
          </a:p>
          <a:p>
            <a:r>
              <a:rPr lang="en-US" dirty="0" smtClean="0"/>
              <a:t>Mention</a:t>
            </a:r>
            <a:r>
              <a:rPr lang="en-US" baseline="0" dirty="0" smtClean="0"/>
              <a:t> Full Stack Web Perf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49260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window.performance.timing</a:t>
            </a:r>
          </a:p>
          <a:p>
            <a:pPr marL="171450" indent="-171450">
              <a:buFontTx/>
              <a:buChar char="-"/>
            </a:pPr>
            <a:r>
              <a:rPr lang="en-US" b="1" dirty="0" smtClean="0"/>
              <a:t>Navigation</a:t>
            </a:r>
            <a:r>
              <a:rPr lang="en-US" b="1" baseline="0" dirty="0" smtClean="0"/>
              <a:t> Timing Bookmarklet</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267282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table(window.performance.getEntriesByType('resource'))</a:t>
            </a:r>
          </a:p>
          <a:p>
            <a:pPr marL="171450" indent="-171450">
              <a:buFontTx/>
              <a:buChar char="-"/>
            </a:pPr>
            <a:r>
              <a:rPr lang="en-US" b="1" dirty="0" smtClean="0"/>
              <a:t>Resource Timing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5037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talk quick about how we measure web sites performance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Mascot.cshtml</a:t>
            </a:r>
          </a:p>
          <a:p>
            <a:pPr marL="171450" indent="-171450">
              <a:buFontTx/>
              <a:buChar char="-"/>
            </a:pPr>
            <a:r>
              <a:rPr lang="en-US" b="1" dirty="0" smtClean="0"/>
              <a:t>Performance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22687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rum.js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Browse</a:t>
            </a:r>
            <a:r>
              <a:rPr lang="en-US" b="1" baseline="0" dirty="0" smtClean="0"/>
              <a:t> to see “true” in console</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RumController, Rum, ResourceTiming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DomString instead of FormData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about:config dom.enable_resource_timing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a:t>
            </a:r>
            <a:r>
              <a:rPr lang="en-US" b="1" baseline="0" dirty="0" smtClean="0"/>
              <a:t> how to basically setup a test and run. But no need to wait w/ pre cooked results</a:t>
            </a:r>
            <a:endParaRPr lang="en-US" b="1" dirty="0" smtClean="0"/>
          </a:p>
          <a:p>
            <a:pPr marL="171450" indent="-171450">
              <a:buFontTx/>
              <a:buChar char="-"/>
            </a:pPr>
            <a:r>
              <a:rPr lang="en-US" b="1" baseline="0" dirty="0" smtClean="0"/>
              <a:t>View All Mascots (Prod) to show all 9 runs and median</a:t>
            </a:r>
          </a:p>
          <a:p>
            <a:pPr marL="628650" lvl="1" indent="-171450">
              <a:buFontTx/>
              <a:buChar char="-"/>
            </a:pPr>
            <a:r>
              <a:rPr lang="en-US" b="1" baseline="0" dirty="0" smtClean="0"/>
              <a:t>Plot Full Results</a:t>
            </a:r>
          </a:p>
          <a:p>
            <a:pPr marL="628650" lvl="1" indent="-171450">
              <a:buFontTx/>
              <a:buChar char="-"/>
            </a:pPr>
            <a:r>
              <a:rPr lang="en-US" b="1" dirty="0" smtClean="0"/>
              <a:t>Waterfall</a:t>
            </a:r>
          </a:p>
          <a:p>
            <a:pPr marL="628650" lvl="1" indent="-171450">
              <a:buFontTx/>
              <a:buChar char="-"/>
            </a:pPr>
            <a:r>
              <a:rPr lang="en-US" b="1" dirty="0" smtClean="0"/>
              <a:t>CPU/Bandwidth Utilization</a:t>
            </a:r>
          </a:p>
          <a:p>
            <a:pPr marL="628650" lvl="1" indent="-171450">
              <a:buFontTx/>
              <a:buChar char="-"/>
            </a:pPr>
            <a:r>
              <a:rPr lang="en-US" b="1" dirty="0" smtClean="0"/>
              <a:t>Connection View</a:t>
            </a:r>
          </a:p>
          <a:p>
            <a:pPr marL="171450" lvl="0" indent="-171450">
              <a:buFontTx/>
              <a:buChar char="-"/>
            </a:pPr>
            <a:r>
              <a:rPr lang="en-US" b="1" dirty="0" smtClean="0"/>
              <a:t>Comparison</a:t>
            </a:r>
          </a:p>
          <a:p>
            <a:pPr marL="628650" lvl="1" indent="-171450">
              <a:buFontTx/>
              <a:buChar char="-"/>
            </a:pPr>
            <a:r>
              <a:rPr lang="en-US" b="1" dirty="0" smtClean="0"/>
              <a:t>Filmstrip &amp; Comparison End Point</a:t>
            </a:r>
          </a:p>
          <a:p>
            <a:pPr marL="628650" lvl="1" indent="-171450">
              <a:buFontTx/>
              <a:buChar char="-"/>
            </a:pPr>
            <a:r>
              <a:rPr lang="en-US" b="1" dirty="0" smtClean="0"/>
              <a:t>“Scrubbing” Waterfall</a:t>
            </a:r>
          </a:p>
          <a:p>
            <a:pPr marL="628650" lvl="1" indent="-171450">
              <a:buFontTx/>
              <a:buChar char="-"/>
            </a:pPr>
            <a:r>
              <a:rPr lang="en-US" b="1" dirty="0" smtClean="0"/>
              <a:t>Visual</a:t>
            </a:r>
            <a:r>
              <a:rPr lang="en-US" b="1" baseline="0" dirty="0" smtClean="0"/>
              <a:t> Completeness Graph</a:t>
            </a:r>
          </a:p>
          <a:p>
            <a:pPr marL="171450" lvl="0" indent="-171450">
              <a:buFontTx/>
              <a:buChar char="-"/>
            </a:pPr>
            <a:r>
              <a:rPr lang="en-US" b="1" baseline="0" dirty="0" smtClean="0"/>
              <a:t>SPOF</a:t>
            </a:r>
          </a:p>
          <a:p>
            <a:pPr marL="628650" lvl="1" indent="-171450">
              <a:buFontTx/>
              <a:buChar char="-"/>
            </a:pPr>
            <a:r>
              <a:rPr lang="en-US" b="1" baseline="0" dirty="0" smtClean="0"/>
              <a:t>Can manipulate many variables, including connection and SPOF</a:t>
            </a:r>
          </a:p>
          <a:p>
            <a:pPr marL="171450" lvl="0" indent="-171450">
              <a:buFontTx/>
              <a:buChar char="-"/>
            </a:pPr>
            <a:r>
              <a:rPr lang="en-US" b="1" baseline="0" dirty="0" smtClean="0"/>
              <a:t>TCP Dump for deep insights</a:t>
            </a:r>
          </a:p>
          <a:p>
            <a:pPr marL="171450" lvl="0" indent="-171450">
              <a:buFontTx/>
              <a:buChar char="-"/>
            </a:pPr>
            <a:r>
              <a:rPr lang="en-US" b="1" baseline="0" dirty="0" smtClean="0"/>
              <a:t>Custom Metrics?</a:t>
            </a:r>
          </a:p>
          <a:p>
            <a:pPr marL="0" lvl="0" indent="0">
              <a:buFontTx/>
              <a:buNone/>
            </a:pPr>
            <a:r>
              <a:rPr lang="en-US" b="1" baseline="0" dirty="0" smtClean="0"/>
              <a:t>[width]</a:t>
            </a:r>
          </a:p>
          <a:p>
            <a:pPr marL="0" lvl="0" indent="0">
              <a:buFontTx/>
              <a:buNone/>
            </a:pPr>
            <a:r>
              <a:rPr lang="en-US" b="1" baseline="0" dirty="0" smtClean="0"/>
              <a:t>Return window.innerWidth;</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98710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Fast Is The Page vs How Can I Make</a:t>
            </a:r>
            <a:r>
              <a:rPr lang="en-US" baseline="0" dirty="0" smtClean="0"/>
              <a:t> The Page Faster?</a:t>
            </a:r>
            <a:endParaRPr lang="en-US" dirty="0" smtClean="0"/>
          </a:p>
          <a:p>
            <a:endParaRPr lang="en-US" dirty="0" smtClean="0"/>
          </a:p>
          <a:p>
            <a:r>
              <a:rPr lang="en-US" dirty="0" smtClean="0"/>
              <a:t>The issue with only showing synthetic data is that it typically makes a website appear much faster than it actually is. This has been true since I first started tracking real user metrics back in 2004. My rule-of-thumb is that your real users are experiencing page load times that are </a:t>
            </a:r>
            <a:r>
              <a:rPr lang="en-US" i="1" dirty="0" smtClean="0"/>
              <a:t>twice as long</a:t>
            </a:r>
            <a:r>
              <a:rPr lang="en-US" dirty="0" smtClean="0"/>
              <a:t> as their corresponding synthetic measurements.</a:t>
            </a:r>
          </a:p>
          <a:p>
            <a:endParaRPr lang="en-US" dirty="0" smtClean="0"/>
          </a:p>
          <a:p>
            <a:r>
              <a:rPr lang="en-US" dirty="0" smtClean="0"/>
              <a:t>RUM data, by definition, is from real users. It is the ground truth for what users are experiencing. Synthetic data, even when generated using real browsers over a real network, can never match the diversity of performance variables that exist in the real world: browsers, mobile devices, geo locations, network conditions, user accounts, page view flow, etc. The reason we use synthetic data is that it allows us to create a consistent testing environment by </a:t>
            </a:r>
            <a:r>
              <a:rPr lang="en-US" i="1" dirty="0" smtClean="0"/>
              <a:t>eliminating the variables</a:t>
            </a:r>
            <a:r>
              <a:rPr lang="en-US" dirty="0" smtClean="0"/>
              <a:t>. The variables we choose for synthetic testing matches a segment of users (hopefully) but it can’t capture the diversity of users that actually visit our websites every day. That’s what RUM is for.</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190601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gulp psi</a:t>
            </a:r>
          </a:p>
          <a:p>
            <a:pPr marL="171450" indent="-171450">
              <a:buFontTx/>
              <a:buChar char="-"/>
            </a:pPr>
            <a:r>
              <a:rPr lang="en-US" b="1" dirty="0" smtClean="0"/>
              <a:t>gulp</a:t>
            </a:r>
            <a:r>
              <a:rPr lang="en-US" b="1" baseline="0" dirty="0" smtClean="0"/>
              <a:t> </a:t>
            </a:r>
            <a:r>
              <a:rPr lang="en-US" b="1" baseline="0" dirty="0" err="1" smtClean="0"/>
              <a:t>perfbudget</a:t>
            </a:r>
            <a:endParaRPr lang="en-US" b="1" baseline="0" dirty="0" smtClean="0"/>
          </a:p>
          <a:p>
            <a:pPr marL="171450" indent="-171450">
              <a:buFontTx/>
              <a:buChar char="-"/>
            </a:pPr>
            <a:r>
              <a:rPr lang="en-US" b="1" baseline="0" dirty="0" smtClean="0"/>
              <a:t>gulp </a:t>
            </a:r>
            <a:r>
              <a:rPr lang="en-US" b="1" baseline="0" dirty="0" err="1" smtClean="0"/>
              <a:t>phantomas</a:t>
            </a:r>
            <a:endParaRPr lang="en-US" b="1" baseline="0" dirty="0" smtClean="0"/>
          </a:p>
          <a:p>
            <a:pPr marL="171450" indent="-171450">
              <a:buFontTx/>
              <a:buChar char="-"/>
            </a:pPr>
            <a:r>
              <a:rPr lang="en-US" b="1" baseline="0" dirty="0" smtClean="0"/>
              <a:t>gulp </a:t>
            </a:r>
            <a:r>
              <a:rPr lang="en-US" b="1" baseline="0" dirty="0" err="1" smtClean="0"/>
              <a:t>tmi</a:t>
            </a:r>
            <a:endParaRPr lang="en-US" b="1" dirty="0" smtClean="0"/>
          </a:p>
          <a:p>
            <a:endParaRPr lang="en-US" dirty="0" smtClean="0"/>
          </a:p>
          <a:p>
            <a:r>
              <a:rPr lang="en-US" dirty="0" smtClean="0"/>
              <a:t>Optimize an existing feature or asset on the page</a:t>
            </a:r>
          </a:p>
          <a:p>
            <a:r>
              <a:rPr lang="en-US" dirty="0" smtClean="0"/>
              <a:t>Remove an existing feature or asset from the page</a:t>
            </a:r>
          </a:p>
          <a:p>
            <a:r>
              <a:rPr lang="en-US" dirty="0" smtClean="0"/>
              <a:t>Don’t add the new feature or asset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41</a:t>
            </a:fld>
            <a:endParaRPr lang="en-US" dirty="0"/>
          </a:p>
        </p:txBody>
      </p:sp>
    </p:spTree>
    <p:extLst>
      <p:ext uri="{BB962C8B-B14F-4D97-AF65-F5344CB8AC3E}">
        <p14:creationId xmlns:p14="http://schemas.microsoft.com/office/powerpoint/2010/main" val="2379880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Jakob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latest schema</a:t>
            </a:r>
          </a:p>
          <a:p>
            <a:pPr marL="171450" indent="-171450">
              <a:buFontTx/>
              <a:buChar char="-"/>
            </a:pPr>
            <a:r>
              <a:rPr lang="en-US" b="1" dirty="0" smtClean="0"/>
              <a:t>Run this query</a:t>
            </a:r>
          </a:p>
          <a:p>
            <a:pPr marL="171450" indent="-171450">
              <a:buFontTx/>
              <a:buChar char="-"/>
            </a:pPr>
            <a:r>
              <a:rPr lang="en-US" b="1" dirty="0" smtClean="0"/>
              <a:t>Run next query</a:t>
            </a:r>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smtClean="0"/>
              <a:t>YSlow</a:t>
            </a:r>
          </a:p>
          <a:p>
            <a:pPr marL="171450" indent="-171450">
              <a:buFontTx/>
              <a:buChar char="-"/>
            </a:pPr>
            <a:r>
              <a:rPr lang="en-US" baseline="0" dirty="0"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DomContentLoaded</a:t>
            </a:r>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46</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47</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window.chrome.loadTimes().firstPaintTime and in IE via 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perf.rocks/" TargetMode="External"/><Relationship Id="rId5" Type="http://schemas.openxmlformats.org/officeDocument/2006/relationships/hyperlink" Target="http://perf-tooling.today/"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CODE ON THE BEACH</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 xmlns:a14="http://schemas.microsoft.com/office/drawing/2010/main">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Implement</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Research</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Histogram</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Histogram</a:t>
            </a:r>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1281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 Placeholder 2"/>
          <p:cNvSpPr>
            <a:spLocks noGrp="1"/>
          </p:cNvSpPr>
          <p:nvPr>
            <p:ph type="body" sz="quarter" idx="31"/>
          </p:nvPr>
        </p:nvSpPr>
        <p:spPr>
          <a:xfrm>
            <a:off x="15601818" y="10544810"/>
            <a:ext cx="4871101" cy="835291"/>
          </a:xfrm>
          <a:prstGeom prst="rect">
            <a:avLst/>
          </a:prstGeom>
        </p:spPr>
        <p:txBody>
          <a:bodyPr/>
          <a:lstStyle/>
          <a:p>
            <a:r>
              <a:rPr lang="en-US" dirty="0" smtClean="0"/>
              <a:t>AND MORE…</a:t>
            </a:r>
          </a:p>
        </p:txBody>
      </p:sp>
      <p:sp>
        <p:nvSpPr>
          <p:cNvPr id="19" name="Oval 18"/>
          <p:cNvSpPr/>
          <p:nvPr/>
        </p:nvSpPr>
        <p:spPr bwMode="auto">
          <a:xfrm>
            <a:off x="15148035" y="10976858"/>
            <a:ext cx="360040" cy="360040"/>
          </a:xfrm>
          <a:prstGeom prst="ellipse">
            <a:avLst/>
          </a:prstGeom>
          <a:solidFill>
            <a:schemeClr val="tx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a:t>
            </a:r>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9" name="Picture 18"/>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'twitter_ready'</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twttr.events.bind(</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'twitter_rendered'</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performance.measure(</a:t>
            </a:r>
            <a:r>
              <a:rPr lang="en-US" sz="4400" b="1" dirty="0">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
        <p:nvSpPr>
          <p:cNvPr id="10" name="TextBox 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sp>
        <p:nvSpPr>
          <p:cNvPr id="12" name="TextBox 1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38</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7540526"/>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var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navigation: performance.timing,</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resources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performance.getEntriesByType(</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navigator.sendBeacon(</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JSON.stringify(rum)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
        <p:nvSpPr>
          <p:cNvPr id="12" name="TextBox 1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smtClean="0"/>
              <a:t>WebPagetest</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051" y="12148196"/>
            <a:ext cx="837718" cy="939146"/>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215" y="11746609"/>
            <a:ext cx="1742320" cy="1742320"/>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5891" y="11746609"/>
            <a:ext cx="1742320" cy="1742320"/>
          </a:xfrm>
          <a:prstGeom prst="rect">
            <a:avLst/>
          </a:prstGeom>
        </p:spPr>
      </p:pic>
      <p:pic>
        <p:nvPicPr>
          <p:cNvPr id="127" name="Picture 1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67" y="11746609"/>
            <a:ext cx="1742320" cy="1742320"/>
          </a:xfrm>
          <a:prstGeom prst="rect">
            <a:avLst/>
          </a:prstGeom>
        </p:spPr>
      </p:pic>
      <p:pic>
        <p:nvPicPr>
          <p:cNvPr id="128" name="Picture 1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925" y="11746609"/>
            <a:ext cx="1742320" cy="1742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56171" y="12042576"/>
            <a:ext cx="838704" cy="973310"/>
          </a:xfrm>
          <a:prstGeom prst="rect">
            <a:avLst/>
          </a:prstGeom>
        </p:spPr>
      </p:pic>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RUM VS Synthetic</a:t>
            </a:r>
            <a:endParaRPr lang="en-US" dirty="0"/>
          </a:p>
        </p:txBody>
      </p:sp>
      <p:graphicFrame>
        <p:nvGraphicFramePr>
          <p:cNvPr id="3" name="Chart Placeholder 2"/>
          <p:cNvGraphicFramePr>
            <a:graphicFrameLocks/>
          </p:cNvGraphicFramePr>
          <p:nvPr>
            <p:extLst>
              <p:ext uri="{D42A27DB-BD31-4B8C-83A1-F6EECF244321}">
                <p14:modId xmlns:p14="http://schemas.microsoft.com/office/powerpoint/2010/main" val="351260443"/>
              </p:ext>
            </p:extLst>
          </p:nvPr>
        </p:nvGraphicFramePr>
        <p:xfrm>
          <a:off x="2232025" y="2969568"/>
          <a:ext cx="19825071" cy="80676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0" y="10538200"/>
            <a:ext cx="2130528" cy="21305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640" y="10538200"/>
            <a:ext cx="2130528" cy="21305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2160" y="10538200"/>
            <a:ext cx="2130528" cy="213052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0384" y="10538200"/>
            <a:ext cx="2130528" cy="2130528"/>
          </a:xfrm>
          <a:prstGeom prst="rect">
            <a:avLst/>
          </a:prstGeom>
        </p:spPr>
      </p:pic>
    </p:spTree>
    <p:extLst>
      <p:ext uri="{BB962C8B-B14F-4D97-AF65-F5344CB8AC3E}">
        <p14:creationId xmlns:p14="http://schemas.microsoft.com/office/powerpoint/2010/main" val="305241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Phantomas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UnCss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PerfBudget</a:t>
            </a: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6"/>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5</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a:solidFill>
                  <a:schemeClr val="accent1"/>
                </a:solidFill>
              </a:rPr>
              <a:t>ms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ms</a:t>
            </a:r>
            <a:r>
              <a:rPr lang="en-US" sz="8000" dirty="0" smtClean="0"/>
              <a:t>		Uninterrupted </a:t>
            </a:r>
            <a:r>
              <a:rPr lang="en-US" sz="8000" dirty="0"/>
              <a:t>Thought</a:t>
            </a:r>
            <a:br>
              <a:rPr lang="en-US" sz="8000" dirty="0"/>
            </a:br>
            <a:r>
              <a:rPr lang="en-US" sz="8000" dirty="0">
                <a:solidFill>
                  <a:schemeClr val="accent1"/>
                </a:solidFill>
              </a:rPr>
              <a:t>10,000 </a:t>
            </a:r>
            <a:r>
              <a:rPr lang="en-US" sz="8000" dirty="0" smtClean="0">
                <a:solidFill>
                  <a:schemeClr val="accent1"/>
                </a:solidFill>
              </a:rPr>
              <a:t>ms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a:solidFill>
                  <a:schemeClr val="accent1"/>
                </a:solidFill>
              </a:rPr>
              <a:t>ms</a:t>
            </a:r>
            <a:r>
              <a:rPr lang="en-US" sz="8000" dirty="0"/>
              <a:t>		</a:t>
            </a:r>
            <a:r>
              <a:rPr lang="en-US" sz="8000" dirty="0" smtClean="0"/>
              <a:t>Recommended SpeedIndex</a:t>
            </a:r>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ms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(speedIndex,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speedIndex,</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(ttfb,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ttfb,</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(onLoad,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onLoad,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(reqTotal,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(bytesTotal,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bytesTotal,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(numDomains,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numDomains,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(pageSpeed,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twenty_fifth,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seventy_fifth,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smtClean="0"/>
              <a:t>SpeedIndex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third_party,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num_requests</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(url) self, pageid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pages.pageid = req.pageid</a:t>
            </a: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pages.self</a:t>
            </a: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third_party</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num_requests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5720392" y="2321496"/>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014159" y="2572577"/>
            <a:ext cx="3744416"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r>
              <a:rPr lang="en-US" kern="0" dirty="0" smtClean="0"/>
              <a:t>/</a:t>
            </a:r>
            <a:r>
              <a:rPr lang="en-US" sz="2400" kern="0" dirty="0" smtClean="0"/>
              <a:t/>
            </a:r>
            <a:br>
              <a:rPr lang="en-US" sz="2400" kern="0" dirty="0" smtClean="0"/>
            </a:br>
            <a:r>
              <a:rPr lang="en-US" sz="2400" kern="0" dirty="0" smtClean="0"/>
              <a:t>TRACKING-WEB-PERF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pic>
        <p:nvPicPr>
          <p:cNvPr id="19" name="Picture 18"/>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7647678" y="4442112"/>
            <a:ext cx="8864802" cy="8864802"/>
          </a:xfrm>
          <a:prstGeom prst="rect">
            <a:avLst/>
          </a:prstGeom>
        </p:spPr>
      </p:pic>
      <p:sp>
        <p:nvSpPr>
          <p:cNvPr id="20" name="Oval 19"/>
          <p:cNvSpPr/>
          <p:nvPr/>
        </p:nvSpPr>
        <p:spPr bwMode="auto">
          <a:xfrm>
            <a:off x="19248784" y="8946232"/>
            <a:ext cx="2880320" cy="2880320"/>
          </a:xfrm>
          <a:prstGeom prst="ellipse">
            <a:avLst/>
          </a:prstGeom>
          <a:blipFill rotWithShape="1">
            <a:blip r:embed="rId8"/>
            <a:stretch>
              <a:fillRect/>
            </a:stretch>
          </a:blipFill>
          <a:ln>
            <a:noFill/>
          </a:ln>
          <a:effectLst/>
          <a:extLst/>
        </p:spPr>
        <p:txBody>
          <a:bodyPr vert="horz" wrap="square" lIns="68580" tIns="34290" rIns="68580" bIns="34290" numCol="1" rtlCol="0" anchor="t" anchorCtr="0" compatLnSpc="1">
            <a:prstTxWarp prst="textNoShape">
              <a:avLst/>
            </a:prstTxWarp>
          </a:bodyPr>
          <a:lstStyle/>
          <a:p>
            <a:pPr defTabSz="685783"/>
            <a:endParaRPr lang="en-US" sz="4200" dirty="0"/>
          </a:p>
        </p:txBody>
      </p:sp>
      <p:sp>
        <p:nvSpPr>
          <p:cNvPr id="21" name="TextBox 20"/>
          <p:cNvSpPr txBox="1"/>
          <p:nvPr/>
        </p:nvSpPr>
        <p:spPr>
          <a:xfrm>
            <a:off x="20251176" y="9322529"/>
            <a:ext cx="947402" cy="2215991"/>
          </a:xfrm>
          <a:prstGeom prst="rect">
            <a:avLst/>
          </a:prstGeom>
          <a:noFill/>
        </p:spPr>
        <p:txBody>
          <a:bodyPr wrap="square" rtlCol="0">
            <a:spAutoFit/>
          </a:bodyPr>
          <a:lstStyle/>
          <a:p>
            <a:r>
              <a:rPr lang="en-US" sz="13800" dirty="0">
                <a:solidFill>
                  <a:srgbClr val="FFFFFF"/>
                </a:solidFill>
                <a:latin typeface="Heavyweight" panose="00000400000000000000" pitchFamily="2" charset="0"/>
              </a:rPr>
              <a:t>?</a:t>
            </a:r>
          </a:p>
        </p:txBody>
      </p:sp>
      <p:sp>
        <p:nvSpPr>
          <p:cNvPr id="22" name="Rectangular Callout 21"/>
          <p:cNvSpPr/>
          <p:nvPr/>
        </p:nvSpPr>
        <p:spPr bwMode="auto">
          <a:xfrm>
            <a:off x="19069920" y="5857282"/>
            <a:ext cx="2713458" cy="1242138"/>
          </a:xfrm>
          <a:prstGeom prst="wedgeRectCallout">
            <a:avLst>
              <a:gd name="adj1" fmla="val 96"/>
              <a:gd name="adj2" fmla="val 79133"/>
            </a:avLst>
          </a:prstGeom>
          <a:solidFill>
            <a:schemeClr val="accent3"/>
          </a:solidFill>
          <a:ln>
            <a:noFill/>
          </a:ln>
          <a:effectLst/>
          <a:extLst/>
        </p:spPr>
        <p:txBody>
          <a:bodyPr vert="horz" wrap="square" lIns="68580" tIns="34290" rIns="68580" bIns="34290" numCol="1" rtlCol="0" anchor="t" anchorCtr="0" compatLnSpc="1">
            <a:prstTxWarp prst="textNoShape">
              <a:avLst/>
            </a:prstTxWarp>
          </a:bodyPr>
          <a:lstStyle/>
          <a:p>
            <a:pPr defTabSz="685783"/>
            <a:endParaRPr lang="en-US" sz="4200" dirty="0"/>
          </a:p>
        </p:txBody>
      </p:sp>
      <p:sp>
        <p:nvSpPr>
          <p:cNvPr id="23" name="Text Placeholder 8"/>
          <p:cNvSpPr txBox="1">
            <a:spLocks/>
          </p:cNvSpPr>
          <p:nvPr/>
        </p:nvSpPr>
        <p:spPr>
          <a:xfrm>
            <a:off x="18929384" y="6071556"/>
            <a:ext cx="3021294" cy="864096"/>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sz="2400" kern="0" dirty="0" smtClean="0"/>
              <a:t>PLURALSIGHT</a:t>
            </a:r>
            <a:endParaRPr lang="en-US" sz="2400" kern="0" dirty="0"/>
          </a:p>
        </p:txBody>
      </p:sp>
      <p:sp>
        <p:nvSpPr>
          <p:cNvPr id="24" name="Rectangular Callout 23"/>
          <p:cNvSpPr/>
          <p:nvPr/>
        </p:nvSpPr>
        <p:spPr bwMode="auto">
          <a:xfrm>
            <a:off x="18775924" y="12168590"/>
            <a:ext cx="2513384" cy="1242138"/>
          </a:xfrm>
          <a:prstGeom prst="wedgeRectCallout">
            <a:avLst>
              <a:gd name="adj1" fmla="val -3548"/>
              <a:gd name="adj2" fmla="val -82954"/>
            </a:avLst>
          </a:prstGeom>
          <a:solidFill>
            <a:schemeClr val="accent3"/>
          </a:solidFill>
          <a:ln>
            <a:noFill/>
          </a:ln>
          <a:effectLst/>
          <a:extLst/>
        </p:spPr>
        <p:txBody>
          <a:bodyPr vert="horz" wrap="square" lIns="68580" tIns="34290" rIns="68580" bIns="34290" numCol="1" rtlCol="0" anchor="t" anchorCtr="0" compatLnSpc="1">
            <a:prstTxWarp prst="textNoShape">
              <a:avLst/>
            </a:prstTxWarp>
          </a:bodyPr>
          <a:lstStyle/>
          <a:p>
            <a:pPr defTabSz="685783"/>
            <a:endParaRPr lang="en-US" sz="4200" dirty="0"/>
          </a:p>
        </p:txBody>
      </p:sp>
      <p:sp>
        <p:nvSpPr>
          <p:cNvPr id="26" name="Text Placeholder 8"/>
          <p:cNvSpPr txBox="1">
            <a:spLocks/>
          </p:cNvSpPr>
          <p:nvPr/>
        </p:nvSpPr>
        <p:spPr>
          <a:xfrm>
            <a:off x="18744728" y="12330608"/>
            <a:ext cx="2544580" cy="864096"/>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sz="2400" kern="0" dirty="0" smtClean="0"/>
              <a:t>QUESTIONS?</a:t>
            </a:r>
            <a:endParaRPr lang="en-US" sz="2400" kern="0" dirty="0"/>
          </a:p>
        </p:txBody>
      </p:sp>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23926" y="7351448"/>
            <a:ext cx="1428862" cy="1428862"/>
          </a:xfrm>
          <a:prstGeom prst="rect">
            <a:avLst/>
          </a:prstGeom>
        </p:spPr>
      </p:pic>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21832</TotalTime>
  <Pages>0</Pages>
  <Words>2112</Words>
  <Characters>0</Characters>
  <Application>Microsoft Office PowerPoint</Application>
  <PresentationFormat>Custom</PresentationFormat>
  <Lines>0</Lines>
  <Paragraphs>555</Paragraphs>
  <Slides>47</Slides>
  <Notes>41</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47</vt:i4>
      </vt:variant>
    </vt:vector>
  </HeadingPairs>
  <TitlesOfParts>
    <vt:vector size="74" baseType="lpstr">
      <vt:lpstr>ヒラギノ角ゴ ProN W3</vt:lpstr>
      <vt:lpstr>Entypo</vt:lpstr>
      <vt:lpstr>Miso</vt:lpstr>
      <vt:lpstr>Courier New</vt:lpstr>
      <vt:lpstr>Veneer extras</vt:lpstr>
      <vt:lpstr>Lucida Grande</vt:lpstr>
      <vt:lpstr>Daniel Black</vt:lpstr>
      <vt:lpstr>Amatic SC Regular</vt:lpstr>
      <vt:lpstr>Langdon</vt:lpstr>
      <vt:lpstr>Veneer extras</vt:lpstr>
      <vt:lpstr>Wingdings</vt:lpstr>
      <vt:lpstr>Times New Roman</vt:lpstr>
      <vt:lpstr>Adhesive Nr. Seven Banners</vt:lpstr>
      <vt:lpstr>Roboto</vt:lpstr>
      <vt:lpstr>Amatic SC Bold</vt:lpstr>
      <vt:lpstr>Gill Sans</vt:lpstr>
      <vt:lpstr>Web Symbols</vt:lpstr>
      <vt:lpstr>Novecento wide Book</vt:lpstr>
      <vt:lpstr>Heavyweight</vt:lpstr>
      <vt:lpstr>Nevis</vt:lpstr>
      <vt:lpstr>Consolas</vt:lpstr>
      <vt:lpstr>ヒラギノ角ゴ ProN W6</vt:lpstr>
      <vt:lpstr>Cambria Math</vt:lpstr>
      <vt:lpstr>nevis Bold</vt:lpstr>
      <vt:lpstr>Calibri</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vt:lpstr>
      <vt:lpstr>Average</vt:lpstr>
      <vt:lpstr>Median</vt:lpstr>
      <vt:lpstr>Median</vt:lpstr>
      <vt:lpstr>Median</vt:lpstr>
      <vt:lpstr>Histogram</vt:lpstr>
      <vt:lpstr>Histogram</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vt:lpstr>
      <vt:lpstr>RUM VS Synthetic</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1090</cp:revision>
  <dcterms:modified xsi:type="dcterms:W3CDTF">2015-08-06T21:43:14Z</dcterms:modified>
</cp:coreProperties>
</file>